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8" r:id="rId2"/>
    <p:sldId id="275" r:id="rId3"/>
    <p:sldId id="284" r:id="rId4"/>
    <p:sldId id="276" r:id="rId5"/>
    <p:sldId id="286" r:id="rId6"/>
    <p:sldId id="285" r:id="rId7"/>
    <p:sldId id="288" r:id="rId8"/>
    <p:sldId id="289" r:id="rId9"/>
    <p:sldId id="290" r:id="rId10"/>
    <p:sldId id="300" r:id="rId11"/>
    <p:sldId id="301" r:id="rId12"/>
    <p:sldId id="269" r:id="rId13"/>
    <p:sldId id="291" r:id="rId14"/>
    <p:sldId id="292" r:id="rId15"/>
    <p:sldId id="287" r:id="rId16"/>
    <p:sldId id="294" r:id="rId17"/>
    <p:sldId id="295" r:id="rId18"/>
    <p:sldId id="296" r:id="rId19"/>
    <p:sldId id="297" r:id="rId20"/>
    <p:sldId id="298" r:id="rId21"/>
    <p:sldId id="29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29" autoAdjust="0"/>
    <p:restoredTop sz="95294" autoAdjust="0"/>
  </p:normalViewPr>
  <p:slideViewPr>
    <p:cSldViewPr snapToGrid="0">
      <p:cViewPr varScale="1">
        <p:scale>
          <a:sx n="90" d="100"/>
          <a:sy n="90" d="100"/>
        </p:scale>
        <p:origin x="600" y="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8" d="100"/>
          <a:sy n="68" d="100"/>
        </p:scale>
        <p:origin x="2808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Distribución</a:t>
            </a:r>
            <a:r>
              <a:rPr lang="en-US" baseline="0" dirty="0"/>
              <a:t> del </a:t>
            </a:r>
            <a:r>
              <a:rPr lang="en-US" baseline="0" dirty="0" err="1"/>
              <a:t>agua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el </a:t>
            </a:r>
            <a:r>
              <a:rPr lang="en-US" baseline="0" dirty="0" err="1"/>
              <a:t>mundo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AD9-457F-B252-ABBCD48CE63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AD9-457F-B252-ABBCD48CE63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Mares y océanos</c:v>
                </c:pt>
                <c:pt idx="1">
                  <c:v>Agua dulce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0.97</c:v>
                </c:pt>
                <c:pt idx="1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80-4BEC-A723-D4C22D3B84CD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Distribución del agua dulce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858-4AAA-B5C0-EF7B8C6A744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858-4AAA-B5C0-EF7B8C6A7448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858-4AAA-B5C0-EF7B8C6A74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Casquetes de hielo y glaciares</c:v>
                </c:pt>
                <c:pt idx="1">
                  <c:v>Agua subterránea</c:v>
                </c:pt>
                <c:pt idx="2">
                  <c:v>Agua dulce de superficie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0.79</c:v>
                </c:pt>
                <c:pt idx="1">
                  <c:v>0.2</c:v>
                </c:pt>
                <c:pt idx="2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AE-4BF7-97AC-D1B2F168067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Distribución del agua superficial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F15-4530-AC12-D63E491DB18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9F15-4530-AC12-D63E491DB18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DF9-48A1-9208-46D80A92D6A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DF9-48A1-9208-46D80A92D6A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CDF9-48A1-9208-46D80A92D6A3}"/>
              </c:ext>
            </c:extLst>
          </c:dPt>
          <c:dLbls>
            <c:dLbl>
              <c:idx val="2"/>
              <c:layout>
                <c:manualLayout>
                  <c:x val="8.6888590145743974E-2"/>
                  <c:y val="0.168277246688261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574525745257452"/>
                      <c:h val="0.132518020701491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DF9-48A1-9208-46D80A92D6A3}"/>
                </c:ext>
              </c:extLst>
            </c:dLbl>
            <c:dLbl>
              <c:idx val="3"/>
              <c:layout>
                <c:manualLayout>
                  <c:x val="-0.14592973134455753"/>
                  <c:y val="7.405414985199773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F9-48A1-9208-46D80A92D6A3}"/>
                </c:ext>
              </c:extLst>
            </c:dLbl>
            <c:dLbl>
              <c:idx val="4"/>
              <c:layout>
                <c:manualLayout>
                  <c:x val="7.5310266094786832E-2"/>
                  <c:y val="7.96554930491193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E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F9-48A1-9208-46D80A92D6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Lagos</c:v>
                </c:pt>
                <c:pt idx="1">
                  <c:v>Humedad en el suelo</c:v>
                </c:pt>
                <c:pt idx="2">
                  <c:v>Vapor de agua atmosférico</c:v>
                </c:pt>
                <c:pt idx="3">
                  <c:v>Ríos</c:v>
                </c:pt>
                <c:pt idx="4">
                  <c:v>Interior de plantas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0.52</c:v>
                </c:pt>
                <c:pt idx="1">
                  <c:v>0.38</c:v>
                </c:pt>
                <c:pt idx="2">
                  <c:v>0.08</c:v>
                </c:pt>
                <c:pt idx="3" formatCode="0.00%">
                  <c:v>1.2E-2</c:v>
                </c:pt>
                <c:pt idx="4" formatCode="0.00%">
                  <c:v>8.0000000000000002E-3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F9-48A1-9208-46D80A92D6A3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ES"/>
        </a:p>
      </c:txPr>
    </c:legend>
    <c:plotVisOnly val="1"/>
    <c:dispBlanksAs val="gap"/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CA0D13-57D7-4AC9-83B5-7E5CA36A9768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9ABAD5F0-6DB8-428F-9589-CC84BDB63D25}">
      <dgm:prSet phldrT="[Text]" custT="1"/>
      <dgm:spPr/>
      <dgm:t>
        <a:bodyPr/>
        <a:lstStyle/>
        <a:p>
          <a:r>
            <a:rPr lang="en-US" sz="1800" dirty="0"/>
            <a:t>Gases </a:t>
          </a:r>
        </a:p>
        <a:p>
          <a:r>
            <a:rPr lang="en-US" sz="1800" dirty="0" err="1"/>
            <a:t>Contaminantes</a:t>
          </a:r>
          <a:endParaRPr lang="en-US" sz="500" dirty="0"/>
        </a:p>
      </dgm:t>
    </dgm:pt>
    <dgm:pt modelId="{ACF3807B-326E-4DD6-A5FC-7C9F1878754F}" type="parTrans" cxnId="{7B82F817-9F2B-4E6B-B111-DE9F06B1C5B5}">
      <dgm:prSet/>
      <dgm:spPr/>
      <dgm:t>
        <a:bodyPr/>
        <a:lstStyle/>
        <a:p>
          <a:endParaRPr lang="en-US"/>
        </a:p>
      </dgm:t>
    </dgm:pt>
    <dgm:pt modelId="{44621102-28D8-4CAD-A66E-2C228CB9E4F8}" type="sibTrans" cxnId="{7B82F817-9F2B-4E6B-B111-DE9F06B1C5B5}">
      <dgm:prSet/>
      <dgm:spPr/>
      <dgm:t>
        <a:bodyPr/>
        <a:lstStyle/>
        <a:p>
          <a:endParaRPr lang="en-US"/>
        </a:p>
      </dgm:t>
    </dgm:pt>
    <dgm:pt modelId="{55CE0EAA-4C5E-4EA9-AE1B-2A81DC0E0558}">
      <dgm:prSet phldrT="[Text]" custT="1"/>
      <dgm:spPr/>
      <dgm:t>
        <a:bodyPr/>
        <a:lstStyle/>
        <a:p>
          <a:r>
            <a:rPr lang="en-US" sz="3200" dirty="0"/>
            <a:t>CO</a:t>
          </a:r>
          <a:r>
            <a:rPr lang="en-US" sz="1800" dirty="0"/>
            <a:t>2</a:t>
          </a:r>
          <a:endParaRPr lang="en-US" sz="3200" dirty="0"/>
        </a:p>
        <a:p>
          <a:pPr lvl="0"/>
          <a:r>
            <a:rPr lang="es-ES" altLang="es-ES" sz="1900" dirty="0"/>
            <a:t>Muchísimo más soluble que el oxígeno, pero de escasa utilidad</a:t>
          </a:r>
          <a:endParaRPr lang="en-US" sz="1900" dirty="0"/>
        </a:p>
      </dgm:t>
    </dgm:pt>
    <dgm:pt modelId="{45C70DC5-FC07-468A-A9CD-20A8007E8964}" type="parTrans" cxnId="{E226FC1D-B3E6-4E4E-91D4-B997AF5752EB}">
      <dgm:prSet/>
      <dgm:spPr/>
      <dgm:t>
        <a:bodyPr/>
        <a:lstStyle/>
        <a:p>
          <a:endParaRPr lang="en-US"/>
        </a:p>
      </dgm:t>
    </dgm:pt>
    <dgm:pt modelId="{DAA07FA9-2814-4BF8-B5C8-1172FFB38E18}" type="sibTrans" cxnId="{E226FC1D-B3E6-4E4E-91D4-B997AF5752EB}">
      <dgm:prSet/>
      <dgm:spPr/>
      <dgm:t>
        <a:bodyPr/>
        <a:lstStyle/>
        <a:p>
          <a:endParaRPr lang="en-US"/>
        </a:p>
      </dgm:t>
    </dgm:pt>
    <dgm:pt modelId="{D72BBCB1-6003-427B-9847-773A93C974CC}">
      <dgm:prSet phldrT="[Text]" custT="1"/>
      <dgm:spPr/>
      <dgm:t>
        <a:bodyPr/>
        <a:lstStyle/>
        <a:p>
          <a:r>
            <a:rPr lang="en-US" sz="3600" dirty="0"/>
            <a:t>O</a:t>
          </a:r>
          <a:r>
            <a:rPr lang="en-US" sz="2000" dirty="0"/>
            <a:t>2</a:t>
          </a:r>
        </a:p>
        <a:p>
          <a:pPr lvl="0"/>
          <a:r>
            <a:rPr lang="es-ES" altLang="es-ES" sz="2000" dirty="0"/>
            <a:t>Zonas superficiales de máximo contenido en O2 y zonas profundas con niveles ínfimos de oxígeno. </a:t>
          </a:r>
          <a:endParaRPr lang="en-US" sz="2000" dirty="0"/>
        </a:p>
      </dgm:t>
    </dgm:pt>
    <dgm:pt modelId="{97717F86-216A-4EA9-AE9E-74045C51157D}" type="parTrans" cxnId="{1046923D-176E-4A46-A8D2-368303EC3B48}">
      <dgm:prSet/>
      <dgm:spPr/>
      <dgm:t>
        <a:bodyPr/>
        <a:lstStyle/>
        <a:p>
          <a:endParaRPr lang="en-US"/>
        </a:p>
      </dgm:t>
    </dgm:pt>
    <dgm:pt modelId="{24D0614A-FE8A-4F08-AE10-319ADAA0A33C}" type="sibTrans" cxnId="{1046923D-176E-4A46-A8D2-368303EC3B48}">
      <dgm:prSet/>
      <dgm:spPr/>
      <dgm:t>
        <a:bodyPr/>
        <a:lstStyle/>
        <a:p>
          <a:endParaRPr lang="en-US"/>
        </a:p>
      </dgm:t>
    </dgm:pt>
    <dgm:pt modelId="{2A24BAA6-7934-474C-84A6-ED22B5219C18}" type="pres">
      <dgm:prSet presAssocID="{45CA0D13-57D7-4AC9-83B5-7E5CA36A9768}" presName="Name0" presStyleCnt="0">
        <dgm:presLayoutVars>
          <dgm:dir/>
          <dgm:animLvl val="lvl"/>
          <dgm:resizeHandles val="exact"/>
        </dgm:presLayoutVars>
      </dgm:prSet>
      <dgm:spPr/>
    </dgm:pt>
    <dgm:pt modelId="{2CD448A5-D85A-476C-9391-01840B356CB7}" type="pres">
      <dgm:prSet presAssocID="{9ABAD5F0-6DB8-428F-9589-CC84BDB63D25}" presName="Name8" presStyleCnt="0"/>
      <dgm:spPr/>
    </dgm:pt>
    <dgm:pt modelId="{AD5594B7-E5AF-4B24-9E0E-36E97F14CBD8}" type="pres">
      <dgm:prSet presAssocID="{9ABAD5F0-6DB8-428F-9589-CC84BDB63D25}" presName="level" presStyleLbl="node1" presStyleIdx="0" presStyleCnt="3">
        <dgm:presLayoutVars>
          <dgm:chMax val="1"/>
          <dgm:bulletEnabled val="1"/>
        </dgm:presLayoutVars>
      </dgm:prSet>
      <dgm:spPr/>
    </dgm:pt>
    <dgm:pt modelId="{24D427F8-4389-4E35-B559-22A27C0580BA}" type="pres">
      <dgm:prSet presAssocID="{9ABAD5F0-6DB8-428F-9589-CC84BDB63D25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02A72326-546D-4F80-B42F-FA4DDEB5C987}" type="pres">
      <dgm:prSet presAssocID="{55CE0EAA-4C5E-4EA9-AE1B-2A81DC0E0558}" presName="Name8" presStyleCnt="0"/>
      <dgm:spPr/>
    </dgm:pt>
    <dgm:pt modelId="{6A85B425-989E-464B-90F3-1A9B46149D36}" type="pres">
      <dgm:prSet presAssocID="{55CE0EAA-4C5E-4EA9-AE1B-2A81DC0E0558}" presName="level" presStyleLbl="node1" presStyleIdx="1" presStyleCnt="3">
        <dgm:presLayoutVars>
          <dgm:chMax val="1"/>
          <dgm:bulletEnabled val="1"/>
        </dgm:presLayoutVars>
      </dgm:prSet>
      <dgm:spPr/>
    </dgm:pt>
    <dgm:pt modelId="{754CB649-432D-4962-A2B7-2BB92FF75F3C}" type="pres">
      <dgm:prSet presAssocID="{55CE0EAA-4C5E-4EA9-AE1B-2A81DC0E0558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3F6B1CCA-E41C-4B07-BEA2-FA5526231B43}" type="pres">
      <dgm:prSet presAssocID="{D72BBCB1-6003-427B-9847-773A93C974CC}" presName="Name8" presStyleCnt="0"/>
      <dgm:spPr/>
    </dgm:pt>
    <dgm:pt modelId="{E92EECD1-79C8-499F-AA22-EF9CE638073C}" type="pres">
      <dgm:prSet presAssocID="{D72BBCB1-6003-427B-9847-773A93C974CC}" presName="level" presStyleLbl="node1" presStyleIdx="2" presStyleCnt="3" custLinFactNeighborX="-6097" custLinFactNeighborY="0">
        <dgm:presLayoutVars>
          <dgm:chMax val="1"/>
          <dgm:bulletEnabled val="1"/>
        </dgm:presLayoutVars>
      </dgm:prSet>
      <dgm:spPr/>
    </dgm:pt>
    <dgm:pt modelId="{1DB30D42-4C8D-4194-93BC-2B34A44A2032}" type="pres">
      <dgm:prSet presAssocID="{D72BBCB1-6003-427B-9847-773A93C974CC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BE2A7B3C-9E96-468D-B753-045EE0D1CD08}" type="presOf" srcId="{D72BBCB1-6003-427B-9847-773A93C974CC}" destId="{E92EECD1-79C8-499F-AA22-EF9CE638073C}" srcOrd="0" destOrd="0" presId="urn:microsoft.com/office/officeart/2005/8/layout/pyramid1"/>
    <dgm:cxn modelId="{12B059F2-97CD-40E8-B2A7-FB625F262792}" type="presOf" srcId="{9ABAD5F0-6DB8-428F-9589-CC84BDB63D25}" destId="{AD5594B7-E5AF-4B24-9E0E-36E97F14CBD8}" srcOrd="0" destOrd="0" presId="urn:microsoft.com/office/officeart/2005/8/layout/pyramid1"/>
    <dgm:cxn modelId="{E226FC1D-B3E6-4E4E-91D4-B997AF5752EB}" srcId="{45CA0D13-57D7-4AC9-83B5-7E5CA36A9768}" destId="{55CE0EAA-4C5E-4EA9-AE1B-2A81DC0E0558}" srcOrd="1" destOrd="0" parTransId="{45C70DC5-FC07-468A-A9CD-20A8007E8964}" sibTransId="{DAA07FA9-2814-4BF8-B5C8-1172FFB38E18}"/>
    <dgm:cxn modelId="{42ECC046-A0D3-4FC0-82F8-D77A7547F834}" type="presOf" srcId="{55CE0EAA-4C5E-4EA9-AE1B-2A81DC0E0558}" destId="{754CB649-432D-4962-A2B7-2BB92FF75F3C}" srcOrd="1" destOrd="0" presId="urn:microsoft.com/office/officeart/2005/8/layout/pyramid1"/>
    <dgm:cxn modelId="{1046923D-176E-4A46-A8D2-368303EC3B48}" srcId="{45CA0D13-57D7-4AC9-83B5-7E5CA36A9768}" destId="{D72BBCB1-6003-427B-9847-773A93C974CC}" srcOrd="2" destOrd="0" parTransId="{97717F86-216A-4EA9-AE9E-74045C51157D}" sibTransId="{24D0614A-FE8A-4F08-AE10-319ADAA0A33C}"/>
    <dgm:cxn modelId="{88665A5C-6603-4EB2-AA13-6CAE75F36DEB}" type="presOf" srcId="{D72BBCB1-6003-427B-9847-773A93C974CC}" destId="{1DB30D42-4C8D-4194-93BC-2B34A44A2032}" srcOrd="1" destOrd="0" presId="urn:microsoft.com/office/officeart/2005/8/layout/pyramid1"/>
    <dgm:cxn modelId="{6353B2F1-692E-4DC6-82F7-1F4E03AA5A01}" type="presOf" srcId="{45CA0D13-57D7-4AC9-83B5-7E5CA36A9768}" destId="{2A24BAA6-7934-474C-84A6-ED22B5219C18}" srcOrd="0" destOrd="0" presId="urn:microsoft.com/office/officeart/2005/8/layout/pyramid1"/>
    <dgm:cxn modelId="{284D0189-1102-426D-B4BC-39B4CBC862DE}" type="presOf" srcId="{55CE0EAA-4C5E-4EA9-AE1B-2A81DC0E0558}" destId="{6A85B425-989E-464B-90F3-1A9B46149D36}" srcOrd="0" destOrd="0" presId="urn:microsoft.com/office/officeart/2005/8/layout/pyramid1"/>
    <dgm:cxn modelId="{32CED030-31F8-4BA4-B662-77AB1076E078}" type="presOf" srcId="{9ABAD5F0-6DB8-428F-9589-CC84BDB63D25}" destId="{24D427F8-4389-4E35-B559-22A27C0580BA}" srcOrd="1" destOrd="0" presId="urn:microsoft.com/office/officeart/2005/8/layout/pyramid1"/>
    <dgm:cxn modelId="{7B82F817-9F2B-4E6B-B111-DE9F06B1C5B5}" srcId="{45CA0D13-57D7-4AC9-83B5-7E5CA36A9768}" destId="{9ABAD5F0-6DB8-428F-9589-CC84BDB63D25}" srcOrd="0" destOrd="0" parTransId="{ACF3807B-326E-4DD6-A5FC-7C9F1878754F}" sibTransId="{44621102-28D8-4CAD-A66E-2C228CB9E4F8}"/>
    <dgm:cxn modelId="{862BA064-13BC-40A9-97BE-FC638293DC6D}" type="presParOf" srcId="{2A24BAA6-7934-474C-84A6-ED22B5219C18}" destId="{2CD448A5-D85A-476C-9391-01840B356CB7}" srcOrd="0" destOrd="0" presId="urn:microsoft.com/office/officeart/2005/8/layout/pyramid1"/>
    <dgm:cxn modelId="{D286B00D-8383-478A-B180-DF793E42E22B}" type="presParOf" srcId="{2CD448A5-D85A-476C-9391-01840B356CB7}" destId="{AD5594B7-E5AF-4B24-9E0E-36E97F14CBD8}" srcOrd="0" destOrd="0" presId="urn:microsoft.com/office/officeart/2005/8/layout/pyramid1"/>
    <dgm:cxn modelId="{9657A5E1-03FF-4399-A0AE-2A27F516178E}" type="presParOf" srcId="{2CD448A5-D85A-476C-9391-01840B356CB7}" destId="{24D427F8-4389-4E35-B559-22A27C0580BA}" srcOrd="1" destOrd="0" presId="urn:microsoft.com/office/officeart/2005/8/layout/pyramid1"/>
    <dgm:cxn modelId="{B8EB9168-CC5C-41AB-A97B-8DF07E20F69B}" type="presParOf" srcId="{2A24BAA6-7934-474C-84A6-ED22B5219C18}" destId="{02A72326-546D-4F80-B42F-FA4DDEB5C987}" srcOrd="1" destOrd="0" presId="urn:microsoft.com/office/officeart/2005/8/layout/pyramid1"/>
    <dgm:cxn modelId="{4427A2A7-6F51-43A0-B6EC-FFE46CA3A512}" type="presParOf" srcId="{02A72326-546D-4F80-B42F-FA4DDEB5C987}" destId="{6A85B425-989E-464B-90F3-1A9B46149D36}" srcOrd="0" destOrd="0" presId="urn:microsoft.com/office/officeart/2005/8/layout/pyramid1"/>
    <dgm:cxn modelId="{953CC88D-9DB5-44FA-83C1-1A35969D1714}" type="presParOf" srcId="{02A72326-546D-4F80-B42F-FA4DDEB5C987}" destId="{754CB649-432D-4962-A2B7-2BB92FF75F3C}" srcOrd="1" destOrd="0" presId="urn:microsoft.com/office/officeart/2005/8/layout/pyramid1"/>
    <dgm:cxn modelId="{7184F088-B705-4AAF-AADD-9F0579D9700B}" type="presParOf" srcId="{2A24BAA6-7934-474C-84A6-ED22B5219C18}" destId="{3F6B1CCA-E41C-4B07-BEA2-FA5526231B43}" srcOrd="2" destOrd="0" presId="urn:microsoft.com/office/officeart/2005/8/layout/pyramid1"/>
    <dgm:cxn modelId="{0A4628E4-9E2B-4CFD-9D4B-7B8FF612E403}" type="presParOf" srcId="{3F6B1CCA-E41C-4B07-BEA2-FA5526231B43}" destId="{E92EECD1-79C8-499F-AA22-EF9CE638073C}" srcOrd="0" destOrd="0" presId="urn:microsoft.com/office/officeart/2005/8/layout/pyramid1"/>
    <dgm:cxn modelId="{27AFE88F-F426-47C3-88BB-66EB1719DA44}" type="presParOf" srcId="{3F6B1CCA-E41C-4B07-BEA2-FA5526231B43}" destId="{1DB30D42-4C8D-4194-93BC-2B34A44A2032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594B7-E5AF-4B24-9E0E-36E97F14CBD8}">
      <dsp:nvSpPr>
        <dsp:cNvPr id="0" name=""/>
        <dsp:cNvSpPr/>
      </dsp:nvSpPr>
      <dsp:spPr>
        <a:xfrm>
          <a:off x="2196214" y="0"/>
          <a:ext cx="2196213" cy="1667539"/>
        </a:xfrm>
        <a:prstGeom prst="trapezoid">
          <a:avLst>
            <a:gd name="adj" fmla="val 658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Gases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/>
            <a:t>Contaminantes</a:t>
          </a:r>
          <a:endParaRPr lang="en-US" sz="500" kern="1200" dirty="0"/>
        </a:p>
      </dsp:txBody>
      <dsp:txXfrm>
        <a:off x="2196214" y="0"/>
        <a:ext cx="2196213" cy="1667539"/>
      </dsp:txXfrm>
    </dsp:sp>
    <dsp:sp modelId="{6A85B425-989E-464B-90F3-1A9B46149D36}">
      <dsp:nvSpPr>
        <dsp:cNvPr id="0" name=""/>
        <dsp:cNvSpPr/>
      </dsp:nvSpPr>
      <dsp:spPr>
        <a:xfrm>
          <a:off x="1098107" y="1667539"/>
          <a:ext cx="4392427" cy="1667539"/>
        </a:xfrm>
        <a:prstGeom prst="trapezoid">
          <a:avLst>
            <a:gd name="adj" fmla="val 658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CO</a:t>
          </a:r>
          <a:r>
            <a:rPr lang="en-US" sz="1800" kern="1200" dirty="0"/>
            <a:t>2</a:t>
          </a:r>
          <a:endParaRPr lang="en-US" sz="3200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altLang="es-ES" sz="1900" kern="1200" dirty="0"/>
            <a:t>Muchísimo más soluble que el oxígeno, pero de escasa utilidad</a:t>
          </a:r>
          <a:endParaRPr lang="en-US" sz="1900" kern="1200" dirty="0"/>
        </a:p>
      </dsp:txBody>
      <dsp:txXfrm>
        <a:off x="1866781" y="1667539"/>
        <a:ext cx="2855078" cy="1667539"/>
      </dsp:txXfrm>
    </dsp:sp>
    <dsp:sp modelId="{E92EECD1-79C8-499F-AA22-EF9CE638073C}">
      <dsp:nvSpPr>
        <dsp:cNvPr id="0" name=""/>
        <dsp:cNvSpPr/>
      </dsp:nvSpPr>
      <dsp:spPr>
        <a:xfrm>
          <a:off x="0" y="3335079"/>
          <a:ext cx="6588642" cy="1667539"/>
        </a:xfrm>
        <a:prstGeom prst="trapezoid">
          <a:avLst>
            <a:gd name="adj" fmla="val 65852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O</a:t>
          </a:r>
          <a:r>
            <a:rPr lang="en-US" sz="2000" kern="1200" dirty="0"/>
            <a:t>2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altLang="es-ES" sz="2000" kern="1200" dirty="0"/>
            <a:t>Zonas superficiales de máximo contenido en O2 y zonas profundas con niveles ínfimos de oxígeno. </a:t>
          </a:r>
          <a:endParaRPr lang="en-US" sz="2000" kern="1200" dirty="0"/>
        </a:p>
      </dsp:txBody>
      <dsp:txXfrm>
        <a:off x="1153012" y="3335079"/>
        <a:ext cx="4282617" cy="16675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E08F2E-5F06-4CE2-A139-452A1382A6F0}" type="datetimeFigureOut">
              <a:rPr lang="en-US"/>
              <a:t>3/13/2018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8588A-5C4E-401A-AECC-B6F63A9DE96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9979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4C5DC6-1594-414D-9341-ABA08739246C}" type="datetimeFigureOut">
              <a:rPr lang="en-US"/>
              <a:t>3/13/2018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542409-6A04-4DC6-AC3A-D3758287A8F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1150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542409-6A04-4DC6-AC3A-D3758287A8F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82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600200" y="0"/>
            <a:ext cx="5029200" cy="59436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777" y="3019706"/>
            <a:ext cx="4846320" cy="238760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777" y="5381894"/>
            <a:ext cx="4846320" cy="448056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8" name="Picture 7" descr="Puffy white clouds in deep blue sky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7400"/>
            <a:ext cx="1490472" cy="3886200"/>
          </a:xfrm>
          <a:prstGeom prst="rect">
            <a:avLst/>
          </a:prstGeom>
        </p:spPr>
      </p:pic>
      <p:pic>
        <p:nvPicPr>
          <p:cNvPr id="10" name="Picture 9" descr="Closeup of plant shoot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39128" y="2057400"/>
            <a:ext cx="2060767" cy="3886200"/>
          </a:xfrm>
          <a:prstGeom prst="rect">
            <a:avLst/>
          </a:prstGeom>
        </p:spPr>
      </p:pic>
      <p:pic>
        <p:nvPicPr>
          <p:cNvPr id="11" name="Picture 10" descr="Waves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7400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73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55A74-0919-413E-865C-E0E8D1722ED7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7207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90500"/>
            <a:ext cx="2057400" cy="59864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90500"/>
            <a:ext cx="7734300" cy="598646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FE46A-5893-4F80-829A-F37AF8AAC03B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021014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340511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00199" y="2059146"/>
            <a:ext cx="7199696" cy="3886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777" y="2263913"/>
            <a:ext cx="6949440" cy="3143393"/>
          </a:xfr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777" y="5381893"/>
            <a:ext cx="6949440" cy="449523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1" name="Picture 10" descr="Closeup of green plants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59146"/>
            <a:ext cx="1490472" cy="3886200"/>
          </a:xfrm>
          <a:prstGeom prst="rect">
            <a:avLst/>
          </a:prstGeom>
        </p:spPr>
      </p:pic>
      <p:pic>
        <p:nvPicPr>
          <p:cNvPr id="9" name="Picture 8" descr="Waves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09623" y="2059146"/>
            <a:ext cx="3282696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89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3768">
          <p15:clr>
            <a:srgbClr val="FDE53C"/>
          </p15:clr>
        </p15:guide>
        <p15:guide id="2" orient="horz" pos="1296">
          <p15:clr>
            <a:srgbClr val="FDE53C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9700" y="1556281"/>
            <a:ext cx="4610099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556281"/>
            <a:ext cx="4609775" cy="4620682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66BA0-BF77-43AC-894A-20AD8220B887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78168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9699" y="1554480"/>
            <a:ext cx="4608576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09699" y="2434147"/>
            <a:ext cx="4608576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554480"/>
            <a:ext cx="4610100" cy="823912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34147"/>
            <a:ext cx="4610100" cy="3811271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81B4D-F060-418E-A958-B2BDC1A258F8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8271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46587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B9673-AC7F-4F1F-84E4-F0E5EAAE106D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110739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434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9699" y="915923"/>
            <a:ext cx="5216979" cy="5065776"/>
          </a:xfrm>
        </p:spPr>
        <p:txBody>
          <a:bodyPr/>
          <a:lstStyle>
            <a:lvl1pPr>
              <a:defRPr sz="22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434" y="3502152"/>
            <a:ext cx="4155622" cy="2479548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A3310-D664-4933-9402-AB5DB0887727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302354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2435" y="919616"/>
            <a:ext cx="4155622" cy="25328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0" y="915923"/>
            <a:ext cx="6626677" cy="5065776"/>
          </a:xfrm>
        </p:spPr>
        <p:txBody>
          <a:bodyPr tIns="1371600">
            <a:normAutofit/>
          </a:bodyPr>
          <a:lstStyle>
            <a:lvl1pPr marL="0" indent="0" algn="ctr">
              <a:spcBef>
                <a:spcPts val="0"/>
              </a:spcBef>
              <a:buNone/>
              <a:defRPr sz="2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2435" y="3502152"/>
            <a:ext cx="4155622" cy="2479547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/>
              <a:t>‹#›</a:t>
            </a:fld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47A63-5E3D-469C-A0D1-119323F4F95E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a footer</a:t>
            </a:r>
          </a:p>
        </p:txBody>
      </p:sp>
    </p:spTree>
    <p:extLst>
      <p:ext uri="{BB962C8B-B14F-4D97-AF65-F5344CB8AC3E}">
        <p14:creationId xmlns:p14="http://schemas.microsoft.com/office/powerpoint/2010/main" val="21642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6629400"/>
            <a:ext cx="1499616" cy="228600"/>
          </a:xfrm>
          <a:prstGeom prst="rect">
            <a:avLst/>
          </a:prstGeom>
          <a:gradFill>
            <a:gsLst>
              <a:gs pos="0">
                <a:schemeClr val="accent1">
                  <a:lumMod val="15000"/>
                  <a:lumOff val="85000"/>
                </a:schemeClr>
              </a:gs>
              <a:gs pos="100000">
                <a:schemeClr val="accent1">
                  <a:lumMod val="15000"/>
                  <a:lumOff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609344" y="6629400"/>
            <a:ext cx="10582656" cy="228600"/>
          </a:xfrm>
          <a:prstGeom prst="rect">
            <a:avLst/>
          </a:prstGeom>
          <a:gradFill>
            <a:gsLst>
              <a:gs pos="0">
                <a:schemeClr val="accent1">
                  <a:lumMod val="35000"/>
                  <a:lumOff val="65000"/>
                </a:schemeClr>
              </a:gs>
              <a:gs pos="100000">
                <a:schemeClr val="accent1">
                  <a:lumMod val="35000"/>
                  <a:lumOff val="6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371949" cy="11835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0027" y="1566001"/>
            <a:ext cx="9371948" cy="46206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</a:t>
            </a:r>
            <a:r>
              <a:rPr dirty="0"/>
              <a:t>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629400"/>
            <a:ext cx="41040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CD8D479-8942-46E8-A226-A4E01F7A105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3403" y="6629400"/>
            <a:ext cx="1000662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E56E745-E731-42F7-BC46-83DD513FC98F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37716" y="6629400"/>
            <a:ext cx="91442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04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/>
  <p:txStyles>
    <p:titleStyle>
      <a:lvl1pPr algn="l" defTabSz="914400" rtl="0" eaLnBrk="1" latinLnBrk="0" hangingPunct="1">
        <a:spcBef>
          <a:spcPct val="0"/>
        </a:spcBef>
        <a:buNone/>
        <a:defRPr sz="3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10312" indent="-210312" algn="l" defTabSz="91440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76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05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338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3624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5910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196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048256" indent="-155448" algn="l" defTabSz="914400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2/29/Olas_parametros.pn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n relacionad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Imagen relacionad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err="1"/>
              <a:t>Hidrosfera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54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0026" y="276087"/>
            <a:ext cx="9775425" cy="1183566"/>
          </a:xfrm>
        </p:spPr>
        <p:txBody>
          <a:bodyPr/>
          <a:lstStyle/>
          <a:p>
            <a:pPr algn="ctr"/>
            <a:r>
              <a:rPr lang="es-ES" dirty="0"/>
              <a:t>Relación luz-temperatura con la profundidad del agua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10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1026" name="Picture 2" descr="Resultado de imagen de zona fótica y afótica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4"/>
          <a:stretch/>
        </p:blipFill>
        <p:spPr bwMode="auto">
          <a:xfrm>
            <a:off x="410402" y="1773090"/>
            <a:ext cx="6076950" cy="427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sultado de imagen de termocli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" t="2555" r="1763" b="1764"/>
          <a:stretch/>
        </p:blipFill>
        <p:spPr bwMode="auto">
          <a:xfrm>
            <a:off x="6648893" y="2121003"/>
            <a:ext cx="4954772" cy="331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V="1">
            <a:off x="10887740" y="3211033"/>
            <a:ext cx="297711" cy="74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8573387" y="4724401"/>
            <a:ext cx="294166" cy="8540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028828" y="3225684"/>
            <a:ext cx="11496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Eplimnion</a:t>
            </a:r>
            <a:endParaRPr lang="es-ES" dirty="0"/>
          </a:p>
        </p:txBody>
      </p:sp>
      <p:sp>
        <p:nvSpPr>
          <p:cNvPr id="21" name="TextBox 20"/>
          <p:cNvSpPr txBox="1"/>
          <p:nvPr/>
        </p:nvSpPr>
        <p:spPr>
          <a:xfrm>
            <a:off x="8190925" y="5547862"/>
            <a:ext cx="135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Hipolimnion</a:t>
            </a:r>
          </a:p>
        </p:txBody>
      </p:sp>
    </p:spTree>
    <p:extLst>
      <p:ext uri="{BB962C8B-B14F-4D97-AF65-F5344CB8AC3E}">
        <p14:creationId xmlns:p14="http://schemas.microsoft.com/office/powerpoint/2010/main" val="289885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11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6" name="Picture 2" descr="http://upload.wikimedia.org/wikipedia/commons/f/fa/Enso_norm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3" y="1194809"/>
            <a:ext cx="3347927" cy="234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n relacionada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windows.ucar.edu/earth/Water/images/ocean_temp_big.s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270" y="1340354"/>
            <a:ext cx="71247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143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Dinámica de la hidrosfera</a:t>
            </a:r>
          </a:p>
        </p:txBody>
      </p:sp>
      <p:pic>
        <p:nvPicPr>
          <p:cNvPr id="8" name="Picture 7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62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Ciclo del agua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13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2050" name="Picture 2" descr="Resultado de imagen de ciclo del ag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605" y="1646294"/>
            <a:ext cx="7442790" cy="479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val 7"/>
          <p:cNvSpPr/>
          <p:nvPr/>
        </p:nvSpPr>
        <p:spPr>
          <a:xfrm>
            <a:off x="6273209" y="3583172"/>
            <a:ext cx="829340" cy="3023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Oval 9"/>
          <p:cNvSpPr/>
          <p:nvPr/>
        </p:nvSpPr>
        <p:spPr>
          <a:xfrm>
            <a:off x="6510669" y="4235302"/>
            <a:ext cx="829340" cy="3023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Oval 10"/>
          <p:cNvSpPr/>
          <p:nvPr/>
        </p:nvSpPr>
        <p:spPr>
          <a:xfrm>
            <a:off x="7588102" y="4696046"/>
            <a:ext cx="829340" cy="3023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Oval 11"/>
          <p:cNvSpPr/>
          <p:nvPr/>
        </p:nvSpPr>
        <p:spPr>
          <a:xfrm>
            <a:off x="3195083" y="4371204"/>
            <a:ext cx="829340" cy="3023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Oval 12"/>
          <p:cNvSpPr/>
          <p:nvPr/>
        </p:nvSpPr>
        <p:spPr>
          <a:xfrm>
            <a:off x="2496879" y="3477331"/>
            <a:ext cx="829340" cy="30235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Oval 13"/>
          <p:cNvSpPr/>
          <p:nvPr/>
        </p:nvSpPr>
        <p:spPr>
          <a:xfrm>
            <a:off x="2864588" y="2426892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Oval 14"/>
          <p:cNvSpPr/>
          <p:nvPr/>
        </p:nvSpPr>
        <p:spPr>
          <a:xfrm>
            <a:off x="7248746" y="1972252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Oval 15"/>
          <p:cNvSpPr/>
          <p:nvPr/>
        </p:nvSpPr>
        <p:spPr>
          <a:xfrm>
            <a:off x="7079511" y="2749695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Oval 16"/>
          <p:cNvSpPr/>
          <p:nvPr/>
        </p:nvSpPr>
        <p:spPr>
          <a:xfrm>
            <a:off x="8894134" y="2902289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Oval 17"/>
          <p:cNvSpPr/>
          <p:nvPr/>
        </p:nvSpPr>
        <p:spPr>
          <a:xfrm>
            <a:off x="4644655" y="3622462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Oval 18"/>
          <p:cNvSpPr/>
          <p:nvPr/>
        </p:nvSpPr>
        <p:spPr>
          <a:xfrm>
            <a:off x="5726518" y="4724294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Oval 19"/>
          <p:cNvSpPr/>
          <p:nvPr/>
        </p:nvSpPr>
        <p:spPr>
          <a:xfrm>
            <a:off x="8664648" y="4906491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Oval 20"/>
          <p:cNvSpPr/>
          <p:nvPr/>
        </p:nvSpPr>
        <p:spPr>
          <a:xfrm>
            <a:off x="8774517" y="5590519"/>
            <a:ext cx="923261" cy="350218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Oval 21"/>
          <p:cNvSpPr/>
          <p:nvPr/>
        </p:nvSpPr>
        <p:spPr>
          <a:xfrm>
            <a:off x="5039834" y="6145619"/>
            <a:ext cx="1170012" cy="390460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862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Tiempo de residencia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14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454065" y="3364184"/>
            <a:ext cx="2423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800" dirty="0" err="1"/>
              <a:t>Tr</a:t>
            </a:r>
            <a:r>
              <a:rPr lang="es-ES" sz="4800" dirty="0"/>
              <a:t> = S/Q</a:t>
            </a:r>
          </a:p>
        </p:txBody>
      </p:sp>
      <p:sp>
        <p:nvSpPr>
          <p:cNvPr id="9" name="Rectangle 8"/>
          <p:cNvSpPr/>
          <p:nvPr/>
        </p:nvSpPr>
        <p:spPr>
          <a:xfrm>
            <a:off x="4696606" y="2348521"/>
            <a:ext cx="67546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altLang="es-ES" sz="2400" dirty="0"/>
              <a:t>El tiempo medio de residencia del agua en los distintos compartimientos es: </a:t>
            </a:r>
          </a:p>
          <a:p>
            <a:pPr lvl="1"/>
            <a:r>
              <a:rPr lang="es-ES" altLang="es-ES" sz="2200" dirty="0"/>
              <a:t>ATMÓSFERA ……………………………9-10 DÍAS </a:t>
            </a:r>
          </a:p>
          <a:p>
            <a:pPr lvl="1"/>
            <a:r>
              <a:rPr lang="es-ES" altLang="es-ES" sz="2200" dirty="0"/>
              <a:t>RÍOS ……………………………………..12-20 DÍAS </a:t>
            </a:r>
          </a:p>
          <a:p>
            <a:pPr lvl="1"/>
            <a:r>
              <a:rPr lang="es-ES" altLang="es-ES" sz="2200" dirty="0"/>
              <a:t>LAGOS ……………………………………1 – 100 AÑOS </a:t>
            </a:r>
          </a:p>
          <a:p>
            <a:pPr lvl="1"/>
            <a:r>
              <a:rPr lang="es-ES" altLang="es-ES" sz="2200" dirty="0"/>
              <a:t>ACUÍFEROS ……………………………..300 – 5000 AÑOS </a:t>
            </a:r>
          </a:p>
          <a:p>
            <a:pPr lvl="1"/>
            <a:r>
              <a:rPr lang="es-ES" altLang="es-ES" sz="2200" dirty="0"/>
              <a:t>GLACIARES …………………………….. 8000 AÑOS </a:t>
            </a:r>
          </a:p>
          <a:p>
            <a:pPr lvl="1"/>
            <a:r>
              <a:rPr lang="es-ES" altLang="es-ES" sz="2200" dirty="0"/>
              <a:t>OCEÁNOS ………………………………. 3000 AÑOS </a:t>
            </a:r>
          </a:p>
        </p:txBody>
      </p:sp>
    </p:spTree>
    <p:extLst>
      <p:ext uri="{BB962C8B-B14F-4D97-AF65-F5344CB8AC3E}">
        <p14:creationId xmlns:p14="http://schemas.microsoft.com/office/powerpoint/2010/main" val="318190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Dinámica</a:t>
            </a:r>
            <a:r>
              <a:rPr lang="en-US" dirty="0"/>
              <a:t> de </a:t>
            </a:r>
            <a:r>
              <a:rPr lang="en-US" dirty="0" err="1"/>
              <a:t>los</a:t>
            </a:r>
            <a:r>
              <a:rPr lang="en-US" dirty="0"/>
              <a:t> </a:t>
            </a:r>
            <a:r>
              <a:rPr lang="en-US" dirty="0" err="1"/>
              <a:t>océanos</a:t>
            </a:r>
            <a:endParaRPr lang="en-US" dirty="0"/>
          </a:p>
        </p:txBody>
      </p:sp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Olas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16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4098" name="Picture 2" descr="Resultado de imagen de oleaj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065" y="1470895"/>
            <a:ext cx="9492039" cy="44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42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17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n:Olas parametros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530" y="2728567"/>
            <a:ext cx="5141497" cy="2345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073888" y="2470310"/>
            <a:ext cx="498667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Viento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Maremotos  </a:t>
            </a:r>
            <a:r>
              <a:rPr lang="es-ES" dirty="0">
                <a:sym typeface="Wingdings" panose="05000000000000000000" pitchFamily="2" charset="2"/>
              </a:rPr>
              <a:t>  Tsunami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>
                <a:sym typeface="Wingdings" panose="05000000000000000000" pitchFamily="2" charset="2"/>
              </a:rPr>
              <a:t>Corrientes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>
                <a:sym typeface="Wingdings" panose="05000000000000000000" pitchFamily="2" charset="2"/>
              </a:rPr>
              <a:t>Mareas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>
                <a:sym typeface="Wingdings" panose="05000000000000000000" pitchFamily="2" charset="2"/>
              </a:rPr>
              <a:t>Erupciones volcánicas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1198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Mareas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18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2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19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32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2018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hidrosfera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Agua, propiedades y distribución</a:t>
            </a:r>
          </a:p>
        </p:txBody>
      </p:sp>
      <p:pic>
        <p:nvPicPr>
          <p:cNvPr id="1030" name="Picture 6" descr="Resultado de imagen de molécula de ag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6877">
            <a:off x="1541320" y="1956047"/>
            <a:ext cx="1634435" cy="112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Resultado de imagen de enlaces intermoleculares del agu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067" y="1735738"/>
            <a:ext cx="1765834" cy="156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Resultado de imagen de vaso de agu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8311" y="1735738"/>
            <a:ext cx="1563664" cy="1563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657490" y="2485673"/>
            <a:ext cx="1222745" cy="2020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Right Arrow 15"/>
          <p:cNvSpPr/>
          <p:nvPr/>
        </p:nvSpPr>
        <p:spPr>
          <a:xfrm>
            <a:off x="7896174" y="2485673"/>
            <a:ext cx="1222745" cy="2020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TextBox 8"/>
          <p:cNvSpPr txBox="1"/>
          <p:nvPr/>
        </p:nvSpPr>
        <p:spPr>
          <a:xfrm>
            <a:off x="453403" y="3848877"/>
            <a:ext cx="20649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Agua descalcificada</a:t>
            </a:r>
          </a:p>
        </p:txBody>
      </p:sp>
      <p:pic>
        <p:nvPicPr>
          <p:cNvPr id="1036" name="Picture 12" descr="Imagen relacionad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69" y="4113721"/>
            <a:ext cx="1716476" cy="1716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650942" y="3848877"/>
            <a:ext cx="1521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Agua calcárea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07531" y="3851953"/>
            <a:ext cx="19433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Agua </a:t>
            </a:r>
            <a:r>
              <a:rPr lang="es-ES" dirty="0" err="1"/>
              <a:t>osmotizada</a:t>
            </a:r>
            <a:endParaRPr lang="es-ES" dirty="0"/>
          </a:p>
          <a:p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Muy pura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dirty="0"/>
              <a:t>Gran gasto y </a:t>
            </a:r>
          </a:p>
          <a:p>
            <a:r>
              <a:rPr lang="es-ES" dirty="0"/>
              <a:t>mucho tiempo de</a:t>
            </a:r>
          </a:p>
          <a:p>
            <a:r>
              <a:rPr lang="es-ES" dirty="0"/>
              <a:t>elaboración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85877" y="3845044"/>
            <a:ext cx="16017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Agua destilada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104158" y="3845044"/>
            <a:ext cx="12811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Agua salina</a:t>
            </a:r>
          </a:p>
        </p:txBody>
      </p:sp>
      <p:pic>
        <p:nvPicPr>
          <p:cNvPr id="1038" name="Picture 14" descr="Imagen relacionad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909" y="4225118"/>
            <a:ext cx="1393636" cy="1393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Resultado de imagen de agua destilada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99" y="4242618"/>
            <a:ext cx="1570075" cy="15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8348495" y="3845044"/>
            <a:ext cx="1457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Agua mineral</a:t>
            </a:r>
          </a:p>
        </p:txBody>
      </p:sp>
      <p:pic>
        <p:nvPicPr>
          <p:cNvPr id="1044" name="Picture 20" descr="Resultado de imagen de botella de agua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883" y="4236742"/>
            <a:ext cx="1970792" cy="1605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Resultado de imagen de mar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629" y="4491478"/>
            <a:ext cx="1752178" cy="9304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1620807" y="3855786"/>
            <a:ext cx="320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62761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9" grpId="0"/>
      <p:bldP spid="19" grpId="0"/>
      <p:bldP spid="20" grpId="0"/>
      <p:bldP spid="21" grpId="0"/>
      <p:bldP spid="22" grpId="0"/>
      <p:bldP spid="26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20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116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21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6" name="Picture 5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192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3</a:t>
            </a:fld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B9673-AC7F-4F1F-84E4-F0E5EAAE106D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pic>
        <p:nvPicPr>
          <p:cNvPr id="5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27033" y="1194809"/>
            <a:ext cx="533352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1- </a:t>
            </a:r>
            <a:r>
              <a:rPr lang="es-ES" sz="2400" dirty="0" err="1"/>
              <a:t>P</a:t>
            </a:r>
            <a:r>
              <a:rPr lang="es-ES" sz="2400" baseline="-25000" dirty="0" err="1"/>
              <a:t>f</a:t>
            </a:r>
            <a:r>
              <a:rPr lang="es-ES" sz="2400" dirty="0"/>
              <a:t> = 0ºC    y    P</a:t>
            </a:r>
            <a:r>
              <a:rPr lang="es-ES" sz="1100" dirty="0"/>
              <a:t>e</a:t>
            </a:r>
            <a:r>
              <a:rPr lang="es-ES" sz="2400" dirty="0"/>
              <a:t> = 100ºC.</a:t>
            </a:r>
          </a:p>
          <a:p>
            <a:endParaRPr lang="es-ES" sz="2400" dirty="0"/>
          </a:p>
          <a:p>
            <a:endParaRPr lang="es-ES" sz="2400" dirty="0"/>
          </a:p>
          <a:p>
            <a:r>
              <a:rPr lang="es-ES" sz="2400" dirty="0"/>
              <a:t>2- Facilita la difusión de las rocas.</a:t>
            </a:r>
          </a:p>
          <a:p>
            <a:endParaRPr lang="es-ES" sz="2400" dirty="0"/>
          </a:p>
          <a:p>
            <a:endParaRPr lang="es-ES" sz="2000" dirty="0"/>
          </a:p>
          <a:p>
            <a:r>
              <a:rPr lang="es-ES" sz="2400" dirty="0"/>
              <a:t>3- La densidad máxima a 4ºC, por lo que cuando un rio/lago/… se congela, la vida continúa.</a:t>
            </a:r>
          </a:p>
        </p:txBody>
      </p:sp>
      <p:sp>
        <p:nvSpPr>
          <p:cNvPr id="8" name="Rectangle 7"/>
          <p:cNvSpPr/>
          <p:nvPr/>
        </p:nvSpPr>
        <p:spPr>
          <a:xfrm>
            <a:off x="6787591" y="1194809"/>
            <a:ext cx="46773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400" dirty="0"/>
              <a:t>4- Elevado calor específico.</a:t>
            </a:r>
          </a:p>
          <a:p>
            <a:endParaRPr lang="es-ES" sz="2400" dirty="0"/>
          </a:p>
          <a:p>
            <a:endParaRPr lang="es-ES" sz="2400" dirty="0"/>
          </a:p>
          <a:p>
            <a:r>
              <a:rPr lang="es-ES" sz="2400" dirty="0"/>
              <a:t>5- Alto calor de vaporización.</a:t>
            </a:r>
          </a:p>
          <a:p>
            <a:endParaRPr lang="es-ES" sz="2400" dirty="0"/>
          </a:p>
          <a:p>
            <a:endParaRPr lang="es-ES" sz="2400" dirty="0"/>
          </a:p>
          <a:p>
            <a:r>
              <a:rPr lang="es-ES" sz="2400" dirty="0"/>
              <a:t>6- Elevada tensión superficial</a:t>
            </a:r>
          </a:p>
          <a:p>
            <a:endParaRPr lang="es-ES" sz="2400" dirty="0"/>
          </a:p>
          <a:p>
            <a:endParaRPr lang="es-ES" sz="2400" dirty="0"/>
          </a:p>
          <a:p>
            <a:r>
              <a:rPr lang="es-ES" sz="2400" dirty="0"/>
              <a:t>7- Disolvente universal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12" y="4150574"/>
            <a:ext cx="3261094" cy="2163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58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graphicFrame>
        <p:nvGraphicFramePr>
          <p:cNvPr id="33" name="Content Placeholder 3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7547170"/>
              </p:ext>
            </p:extLst>
          </p:nvPr>
        </p:nvGraphicFramePr>
        <p:xfrm>
          <a:off x="1409700" y="1565275"/>
          <a:ext cx="9372600" cy="4621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3269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graphicFrame>
        <p:nvGraphicFramePr>
          <p:cNvPr id="14" name="Content Placeholder 13"/>
          <p:cNvGraphicFramePr>
            <a:graphicFrameLocks noGrp="1"/>
          </p:cNvGraphicFramePr>
          <p:nvPr>
            <p:ph idx="1"/>
          </p:nvPr>
        </p:nvGraphicFramePr>
        <p:xfrm>
          <a:off x="1409700" y="1565275"/>
          <a:ext cx="9372600" cy="4621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0999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1B487-36FD-4CED-B07A-1A81FC6540B1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graphicFrame>
        <p:nvGraphicFramePr>
          <p:cNvPr id="18" name="Content Placeholder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8915350"/>
              </p:ext>
            </p:extLst>
          </p:nvPr>
        </p:nvGraphicFramePr>
        <p:xfrm>
          <a:off x="1409700" y="1565275"/>
          <a:ext cx="9372600" cy="46212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833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Hidrosfera y composición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7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53733" y="2071518"/>
            <a:ext cx="4394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/>
              <a:t>Hidrosfera es el conjunto de todo el agua, en sus distintas fases, existentes en la Tierra.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53732" y="4190537"/>
            <a:ext cx="4894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Composición </a:t>
            </a:r>
            <a:r>
              <a:rPr lang="es-ES" dirty="0">
                <a:sym typeface="Wingdings" panose="05000000000000000000" pitchFamily="2" charset="2"/>
              </a:rPr>
              <a:t> H2O + IONES (disueltos) + gases</a:t>
            </a:r>
            <a:endParaRPr lang="es-ES" dirty="0"/>
          </a:p>
        </p:txBody>
      </p:sp>
      <p:pic>
        <p:nvPicPr>
          <p:cNvPr id="2050" name="Picture 2" descr="Imagen relaciona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681" y="1626030"/>
            <a:ext cx="3581596" cy="2384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53733" y="3130098"/>
            <a:ext cx="542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De una forma más simple </a:t>
            </a:r>
            <a:r>
              <a:rPr lang="es-ES" dirty="0">
                <a:sym typeface="Wingdings" panose="05000000000000000000" pitchFamily="2" charset="2"/>
              </a:rPr>
              <a:t> Es la distribución de agua en la tierra, sumándole las precipitaciones a tiempo real</a:t>
            </a:r>
            <a:endParaRPr lang="es-E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718569"/>
              </p:ext>
            </p:extLst>
          </p:nvPr>
        </p:nvGraphicFramePr>
        <p:xfrm>
          <a:off x="953732" y="4971897"/>
          <a:ext cx="3821525" cy="7416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764305">
                  <a:extLst>
                    <a:ext uri="{9D8B030D-6E8A-4147-A177-3AD203B41FA5}">
                      <a16:colId xmlns:a16="http://schemas.microsoft.com/office/drawing/2014/main" val="1087784262"/>
                    </a:ext>
                  </a:extLst>
                </a:gridCol>
                <a:gridCol w="764305">
                  <a:extLst>
                    <a:ext uri="{9D8B030D-6E8A-4147-A177-3AD203B41FA5}">
                      <a16:colId xmlns:a16="http://schemas.microsoft.com/office/drawing/2014/main" val="1404290631"/>
                    </a:ext>
                  </a:extLst>
                </a:gridCol>
                <a:gridCol w="764305">
                  <a:extLst>
                    <a:ext uri="{9D8B030D-6E8A-4147-A177-3AD203B41FA5}">
                      <a16:colId xmlns:a16="http://schemas.microsoft.com/office/drawing/2014/main" val="3365326461"/>
                    </a:ext>
                  </a:extLst>
                </a:gridCol>
                <a:gridCol w="764305">
                  <a:extLst>
                    <a:ext uri="{9D8B030D-6E8A-4147-A177-3AD203B41FA5}">
                      <a16:colId xmlns:a16="http://schemas.microsoft.com/office/drawing/2014/main" val="2063954249"/>
                    </a:ext>
                  </a:extLst>
                </a:gridCol>
                <a:gridCol w="764305">
                  <a:extLst>
                    <a:ext uri="{9D8B030D-6E8A-4147-A177-3AD203B41FA5}">
                      <a16:colId xmlns:a16="http://schemas.microsoft.com/office/drawing/2014/main" val="38761601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1100" dirty="0"/>
                        <a:t>Positivos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es-ES" b="0" dirty="0" err="1"/>
                        <a:t>Na</a:t>
                      </a:r>
                      <a:r>
                        <a:rPr lang="es-ES" altLang="es-ES" b="0" baseline="30000" dirty="0"/>
                        <a:t>+</a:t>
                      </a:r>
                      <a:endParaRPr 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es-ES" b="0" dirty="0"/>
                        <a:t>Mg</a:t>
                      </a:r>
                      <a:r>
                        <a:rPr lang="es-ES" altLang="es-ES" b="0" baseline="30000" dirty="0"/>
                        <a:t>2+ </a:t>
                      </a:r>
                      <a:endParaRPr lang="es-ES" alt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es-ES" b="0" dirty="0"/>
                        <a:t>Ca</a:t>
                      </a:r>
                      <a:r>
                        <a:rPr lang="es-ES" altLang="es-ES" b="0" baseline="30000" dirty="0"/>
                        <a:t>2+ </a:t>
                      </a:r>
                      <a:endParaRPr lang="es-ES" altLang="es-E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altLang="es-ES" b="0" dirty="0"/>
                        <a:t>K</a:t>
                      </a:r>
                      <a:r>
                        <a:rPr lang="es-ES" altLang="es-ES" b="0" baseline="30000" dirty="0"/>
                        <a:t>+ </a:t>
                      </a:r>
                      <a:endParaRPr lang="es-ES" altLang="es-E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7535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100" dirty="0"/>
                        <a:t>Negativo</a:t>
                      </a:r>
                      <a:r>
                        <a:rPr lang="es-ES" sz="1000" dirty="0"/>
                        <a:t>s</a:t>
                      </a:r>
                      <a:endParaRPr lang="es-E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es-ES" dirty="0"/>
                        <a:t>SO</a:t>
                      </a:r>
                      <a:r>
                        <a:rPr lang="es-ES" altLang="es-ES" baseline="30000" dirty="0"/>
                        <a:t>42- 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es-ES" dirty="0"/>
                        <a:t>Br </a:t>
                      </a:r>
                      <a:r>
                        <a:rPr lang="es-ES" altLang="es-ES" baseline="30000" dirty="0"/>
                        <a:t>-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es-ES" sz="1600" dirty="0"/>
                        <a:t>CO</a:t>
                      </a:r>
                      <a:r>
                        <a:rPr lang="es-ES" altLang="es-ES" sz="1600" baseline="30000" dirty="0"/>
                        <a:t>3</a:t>
                      </a:r>
                      <a:r>
                        <a:rPr lang="es-ES" altLang="es-ES" sz="1600" dirty="0"/>
                        <a:t>H </a:t>
                      </a:r>
                      <a:r>
                        <a:rPr lang="es-ES" altLang="es-ES" sz="1600" baseline="30000" dirty="0"/>
                        <a:t>-</a:t>
                      </a:r>
                      <a:endParaRPr lang="es-E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altLang="es-ES" dirty="0"/>
                        <a:t>Cl </a:t>
                      </a:r>
                      <a:r>
                        <a:rPr lang="es-ES" altLang="es-ES" baseline="30000" dirty="0"/>
                        <a:t>-</a:t>
                      </a:r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52355"/>
                  </a:ext>
                </a:extLst>
              </a:tr>
            </a:tbl>
          </a:graphicData>
        </a:graphic>
      </p:graphicFrame>
      <p:sp>
        <p:nvSpPr>
          <p:cNvPr id="13" name="Cloud 12"/>
          <p:cNvSpPr/>
          <p:nvPr/>
        </p:nvSpPr>
        <p:spPr>
          <a:xfrm>
            <a:off x="6209845" y="4188678"/>
            <a:ext cx="2678974" cy="178028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Salinidad=  Concentración  iónica en medio acuoso</a:t>
            </a:r>
          </a:p>
        </p:txBody>
      </p:sp>
    </p:spTree>
    <p:extLst>
      <p:ext uri="{BB962C8B-B14F-4D97-AF65-F5344CB8AC3E}">
        <p14:creationId xmlns:p14="http://schemas.microsoft.com/office/powerpoint/2010/main" val="49951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ES" dirty="0"/>
              <a:t>Gases disueltos en la hidrosfera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8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3403" y="1892596"/>
            <a:ext cx="6528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La temperatura afecta directamente a la solubilidad de los gases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2814386959"/>
              </p:ext>
            </p:extLst>
          </p:nvPr>
        </p:nvGraphicFramePr>
        <p:xfrm>
          <a:off x="5603359" y="1626781"/>
          <a:ext cx="6588642" cy="500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44" name="Picture 4" descr="Resultado de imagen de O2 en agua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03" y="2519263"/>
            <a:ext cx="4565164" cy="388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34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10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>
            <a:off x="0" y="1"/>
            <a:ext cx="6131438" cy="119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n relacionada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7814" r="2741" b="19686"/>
          <a:stretch/>
        </p:blipFill>
        <p:spPr bwMode="auto">
          <a:xfrm flipH="1">
            <a:off x="6060558" y="0"/>
            <a:ext cx="6131442" cy="1194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8D479-8942-46E8-A226-A4E01F7A105C}" type="slidenum">
              <a:rPr lang="es-ES" smtClean="0"/>
              <a:t>9</a:t>
            </a:fld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AC23-C97B-41FB-9B89-C7FE0FB631CA}" type="datetime1">
              <a:rPr lang="en-US" smtClean="0"/>
              <a:pPr/>
              <a:t>3/13/2018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10402" y="1194809"/>
            <a:ext cx="4404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chemeClr val="accent1"/>
                </a:solidFill>
              </a:rPr>
              <a:t>Aguas continentales (dulce)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77120" y="1194809"/>
            <a:ext cx="4404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chemeClr val="accent1"/>
                </a:solidFill>
              </a:rPr>
              <a:t>Aguas marinas: Salinidad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6060558" y="597404"/>
            <a:ext cx="0" cy="59416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845595" y="2137052"/>
            <a:ext cx="45613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s-ES" altLang="es-ES" dirty="0"/>
              <a:t>1- El aporte de los ríos (disuelven iones de la corteza terrestre para transferirlos a los océanos). </a:t>
            </a:r>
          </a:p>
          <a:p>
            <a:pPr lvl="1"/>
            <a:endParaRPr lang="es-ES" altLang="es-ES" dirty="0"/>
          </a:p>
          <a:p>
            <a:pPr lvl="1"/>
            <a:endParaRPr lang="es-ES" altLang="es-ES" dirty="0"/>
          </a:p>
          <a:p>
            <a:pPr lvl="1"/>
            <a:r>
              <a:rPr lang="es-ES" altLang="es-ES" dirty="0"/>
              <a:t>2- Emisiones volcánicas submarinas (dorsales), rica en sales (origen del cloro, ya que este es un elemento raro en la corteza).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073" y="4722375"/>
            <a:ext cx="3310567" cy="1816647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56248" y="1974181"/>
            <a:ext cx="391278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Heterogéneas</a:t>
            </a:r>
          </a:p>
          <a:p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Influencia de:</a:t>
            </a:r>
          </a:p>
          <a:p>
            <a:pPr lvl="1"/>
            <a:r>
              <a:rPr lang="es-ES" dirty="0"/>
              <a:t>PRECIPITACIONES</a:t>
            </a:r>
          </a:p>
          <a:p>
            <a:pPr lvl="1"/>
            <a:r>
              <a:rPr lang="es-ES" dirty="0"/>
              <a:t>EVAPORACIÓN</a:t>
            </a:r>
          </a:p>
          <a:p>
            <a:pPr lvl="1"/>
            <a:endParaRPr lang="es-ES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dirty="0"/>
              <a:t>Variará también según que tipo de rocas se encuentre el agua tras su paso.</a:t>
            </a:r>
          </a:p>
          <a:p>
            <a:endParaRPr lang="es-ES" altLang="es-ES" b="1" dirty="0"/>
          </a:p>
          <a:p>
            <a:r>
              <a:rPr lang="es-ES" altLang="es-ES" dirty="0"/>
              <a:t>CO</a:t>
            </a:r>
            <a:r>
              <a:rPr lang="es-ES" altLang="es-ES" baseline="30000" dirty="0"/>
              <a:t>3</a:t>
            </a:r>
            <a:r>
              <a:rPr lang="es-ES" altLang="es-ES" dirty="0"/>
              <a:t>H</a:t>
            </a:r>
            <a:r>
              <a:rPr lang="es-ES" altLang="es-ES" baseline="30000" dirty="0"/>
              <a:t>-                </a:t>
            </a:r>
            <a:r>
              <a:rPr lang="es-ES" altLang="es-ES" dirty="0"/>
              <a:t> SO</a:t>
            </a:r>
            <a:r>
              <a:rPr lang="es-ES" altLang="es-ES" baseline="30000" dirty="0"/>
              <a:t>42- </a:t>
            </a:r>
            <a:r>
              <a:rPr lang="es-ES" altLang="es-ES" dirty="0"/>
              <a:t>         Ca</a:t>
            </a:r>
            <a:r>
              <a:rPr lang="es-ES" altLang="es-ES" baseline="30000" dirty="0"/>
              <a:t>2+ </a:t>
            </a:r>
            <a:r>
              <a:rPr lang="es-ES" altLang="es-ES" dirty="0"/>
              <a:t>           Mg</a:t>
            </a:r>
            <a:r>
              <a:rPr lang="es-ES" altLang="es-ES" baseline="30000" dirty="0"/>
              <a:t>2+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5157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Ecology 16x9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 ecology education photo presentation.potx" id="{C2041BFC-79DD-469A-9C9C-CE3A45FF64F3}" vid="{F6D325B2-35D9-40C5-B4CD-C0A8483D5659}"/>
    </a:ext>
  </a:extLst>
</a:theme>
</file>

<file path=ppt/theme/theme2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cology">
      <a:dk1>
        <a:srgbClr val="4D3E2F"/>
      </a:dk1>
      <a:lt1>
        <a:sysClr val="window" lastClr="FFFFFF"/>
      </a:lt1>
      <a:dk2>
        <a:srgbClr val="000000"/>
      </a:dk2>
      <a:lt2>
        <a:srgbClr val="DDDDDD"/>
      </a:lt2>
      <a:accent1>
        <a:srgbClr val="8BAA00"/>
      </a:accent1>
      <a:accent2>
        <a:srgbClr val="2A6CB2"/>
      </a:accent2>
      <a:accent3>
        <a:srgbClr val="795837"/>
      </a:accent3>
      <a:accent4>
        <a:srgbClr val="D18316"/>
      </a:accent4>
      <a:accent5>
        <a:srgbClr val="79B4F0"/>
      </a:accent5>
      <a:accent6>
        <a:srgbClr val="CDC80F"/>
      </a:accent6>
      <a:hlink>
        <a:srgbClr val="2A6CB2"/>
      </a:hlink>
      <a:folHlink>
        <a:srgbClr val="808080"/>
      </a:folHlink>
    </a:clrScheme>
    <a:fontScheme name="Corbel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 ecology education photo presentation</Template>
  <TotalTime>524</TotalTime>
  <Words>472</Words>
  <Application>Microsoft Office PowerPoint</Application>
  <PresentationFormat>Widescreen</PresentationFormat>
  <Paragraphs>159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Corbel</vt:lpstr>
      <vt:lpstr>Wingdings</vt:lpstr>
      <vt:lpstr>Ecology 16x9</vt:lpstr>
      <vt:lpstr>Hidrosfera</vt:lpstr>
      <vt:lpstr>Agua, propiedades y distribución</vt:lpstr>
      <vt:lpstr>PowerPoint Presentation</vt:lpstr>
      <vt:lpstr>PowerPoint Presentation</vt:lpstr>
      <vt:lpstr>PowerPoint Presentation</vt:lpstr>
      <vt:lpstr>PowerPoint Presentation</vt:lpstr>
      <vt:lpstr>Hidrosfera y composición</vt:lpstr>
      <vt:lpstr>Gases disueltos en la hidrosfera</vt:lpstr>
      <vt:lpstr>PowerPoint Presentation</vt:lpstr>
      <vt:lpstr>Relación luz-temperatura con la profundidad del agua</vt:lpstr>
      <vt:lpstr>PowerPoint Presentation</vt:lpstr>
      <vt:lpstr>Dinámica de la hidrosfera</vt:lpstr>
      <vt:lpstr>Ciclo del agua</vt:lpstr>
      <vt:lpstr>Tiempo de residencia</vt:lpstr>
      <vt:lpstr>Dinámica de los océanos</vt:lpstr>
      <vt:lpstr>Olas</vt:lpstr>
      <vt:lpstr>PowerPoint Presentation</vt:lpstr>
      <vt:lpstr>Mareas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Hidrosfera</dc:title>
  <dc:creator>Ismael Np</dc:creator>
  <cp:lastModifiedBy>Ismael Np</cp:lastModifiedBy>
  <cp:revision>36</cp:revision>
  <dcterms:created xsi:type="dcterms:W3CDTF">2018-03-12T14:20:37Z</dcterms:created>
  <dcterms:modified xsi:type="dcterms:W3CDTF">2018-03-13T19:02:45Z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</Properties>
</file>